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fontScale="90000"/>
          </a:bodyPr>
          <a:lstStyle/>
          <a:p>
            <a:pPr algn="l"/>
            <a:r>
              <a:rPr lang="en-US" b="1" dirty="0" smtClean="0"/>
              <a:t>Corpus luteum</a:t>
            </a:r>
            <a:endParaRPr lang="en-GB" b="1" dirty="0"/>
          </a:p>
        </p:txBody>
      </p:sp>
      <p:sp>
        <p:nvSpPr>
          <p:cNvPr id="3" name="Subtitle 2"/>
          <p:cNvSpPr>
            <a:spLocks noGrp="1"/>
          </p:cNvSpPr>
          <p:nvPr>
            <p:ph type="subTitle" idx="1"/>
          </p:nvPr>
        </p:nvSpPr>
        <p:spPr>
          <a:xfrm>
            <a:off x="304800" y="685800"/>
            <a:ext cx="8610600" cy="5867400"/>
          </a:xfrm>
        </p:spPr>
        <p:txBody>
          <a:bodyPr>
            <a:normAutofit fontScale="92500" lnSpcReduction="10000"/>
          </a:bodyPr>
          <a:lstStyle/>
          <a:p>
            <a:pPr algn="just"/>
            <a:r>
              <a:rPr lang="en-US" dirty="0" smtClean="0"/>
              <a:t>-</a:t>
            </a:r>
            <a:r>
              <a:rPr lang="en-US" sz="2800" dirty="0" smtClean="0"/>
              <a:t>After ovulation, the granulosa cells and the cells of the theca interna of the ovulated follicle reorganize to form a temporary endocrine gland called the corpus luteum, which becomes embedded within the cortical region, burst follicles wall collapses , becoming folded.</a:t>
            </a:r>
          </a:p>
          <a:p>
            <a:pPr algn="just"/>
            <a:r>
              <a:rPr lang="en-US" sz="2800" dirty="0" smtClean="0"/>
              <a:t>-Lining granulosa cells become secretary granulosa lutein cell-the main component of the corpus luteum of menstruation (CLM), or of pregnancy (CLP);theca interna cells become secretary theca lutein  cells.</a:t>
            </a:r>
          </a:p>
          <a:p>
            <a:pPr algn="just"/>
            <a:r>
              <a:rPr lang="en-US" sz="2800" dirty="0" smtClean="0"/>
              <a:t>-Its formation is stimulated by (LH), the life span of corpus luteum is finite lasting about 12 days during the average cycle.</a:t>
            </a:r>
          </a:p>
          <a:p>
            <a:pPr algn="just"/>
            <a:r>
              <a:rPr lang="en-US" sz="2800" dirty="0" smtClean="0"/>
              <a:t>-Secret estrogen and progesterone, makes the uterine mucosa secretory; and inhibits menstruation and uterine muscle contraction, if implantation occurs.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
          </a:xfrm>
        </p:spPr>
        <p:txBody>
          <a:bodyPr>
            <a:normAutofit fontScale="90000"/>
          </a:bodyPr>
          <a:lstStyle/>
          <a:p>
            <a:endParaRPr lang="en-GB" dirty="0"/>
          </a:p>
        </p:txBody>
      </p:sp>
      <p:sp>
        <p:nvSpPr>
          <p:cNvPr id="3" name="Content Placeholder 2"/>
          <p:cNvSpPr>
            <a:spLocks noGrp="1"/>
          </p:cNvSpPr>
          <p:nvPr>
            <p:ph idx="1"/>
          </p:nvPr>
        </p:nvSpPr>
        <p:spPr>
          <a:xfrm>
            <a:off x="228600" y="152400"/>
            <a:ext cx="8686800" cy="6705600"/>
          </a:xfrm>
        </p:spPr>
        <p:txBody>
          <a:bodyPr/>
          <a:lstStyle/>
          <a:p>
            <a:pPr algn="just">
              <a:buNone/>
            </a:pPr>
            <a:r>
              <a:rPr lang="en-US" dirty="0" smtClean="0"/>
              <a:t>-</a:t>
            </a:r>
            <a:r>
              <a:rPr lang="en-US" sz="2800" dirty="0" smtClean="0"/>
              <a:t>Late in pregnancy, or late in the menstrual cycle (if the shed oocyte Is not fertilized), the glandular lutein cells degenerate; the corpus luteum shrinks, and is replaced by a small pale mass of hyalinized CT- corpus albicans.</a:t>
            </a:r>
          </a:p>
          <a:p>
            <a:pPr algn="just">
              <a:buNone/>
            </a:pPr>
            <a:r>
              <a:rPr lang="en-US" sz="2800" dirty="0" smtClean="0"/>
              <a:t>-If pregnancy occurs, placental hormones maintain the corpus luteum, and it is known as the corpus luteum of pregnancy, this structure is functional for the first trimester of pregnancy.</a:t>
            </a:r>
          </a:p>
          <a:p>
            <a:pPr algn="ctr">
              <a:buNone/>
            </a:pPr>
            <a:endParaRPr lang="en-US" sz="2800" dirty="0" smtClean="0"/>
          </a:p>
          <a:p>
            <a:pPr algn="just">
              <a:buNone/>
            </a:pPr>
            <a:endParaRPr lang="en-US" sz="2800" dirty="0" smtClean="0"/>
          </a:p>
        </p:txBody>
      </p:sp>
      <p:pic>
        <p:nvPicPr>
          <p:cNvPr id="5" name="Picture 5" descr="FG24_12d"/>
          <p:cNvPicPr>
            <a:picLocks noChangeAspect="1" noChangeArrowheads="1"/>
          </p:cNvPicPr>
          <p:nvPr/>
        </p:nvPicPr>
        <p:blipFill>
          <a:blip r:embed="rId2"/>
          <a:srcRect l="8888" t="3702" r="4445" b="10426"/>
          <a:stretch>
            <a:fillRect/>
          </a:stretch>
        </p:blipFill>
        <p:spPr bwMode="auto">
          <a:xfrm>
            <a:off x="4419600" y="3733800"/>
            <a:ext cx="4572000" cy="3124200"/>
          </a:xfrm>
          <a:prstGeom prst="rect">
            <a:avLst/>
          </a:prstGeom>
          <a:noFill/>
        </p:spPr>
      </p:pic>
      <p:pic>
        <p:nvPicPr>
          <p:cNvPr id="7" name="Picture 5" descr="24-13_OvarianCycle_1"/>
          <p:cNvPicPr>
            <a:picLocks noChangeAspect="1" noChangeArrowheads="1"/>
          </p:cNvPicPr>
          <p:nvPr/>
        </p:nvPicPr>
        <p:blipFill>
          <a:blip r:embed="rId3"/>
          <a:srcRect l="19090" t="28235" r="17273" b="22353"/>
          <a:stretch>
            <a:fillRect/>
          </a:stretch>
        </p:blipFill>
        <p:spPr bwMode="auto">
          <a:xfrm>
            <a:off x="152400" y="4038600"/>
            <a:ext cx="4267200" cy="2819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b="1" dirty="0" smtClean="0"/>
              <a:t>Uterine tube(oviducts)</a:t>
            </a:r>
            <a:endParaRPr lang="en-GB" b="1" dirty="0"/>
          </a:p>
        </p:txBody>
      </p:sp>
      <p:sp>
        <p:nvSpPr>
          <p:cNvPr id="3" name="Content Placeholder 2"/>
          <p:cNvSpPr>
            <a:spLocks noGrp="1"/>
          </p:cNvSpPr>
          <p:nvPr>
            <p:ph idx="1"/>
          </p:nvPr>
        </p:nvSpPr>
        <p:spPr>
          <a:xfrm>
            <a:off x="228600" y="762000"/>
            <a:ext cx="8763000" cy="5867400"/>
          </a:xfrm>
        </p:spPr>
        <p:txBody>
          <a:bodyPr>
            <a:normAutofit lnSpcReduction="10000"/>
          </a:bodyPr>
          <a:lstStyle/>
          <a:p>
            <a:pPr algn="just">
              <a:buNone/>
            </a:pPr>
            <a:r>
              <a:rPr lang="en-US" sz="2800" dirty="0" smtClean="0"/>
              <a:t>Are paired ducts that catch the ovulated secondary oocyte, nourish both the oocyte and sperm, provide the microenvironment for fertilizllation, it has two ends, ovarian end and uterine end, and at this region the oviduct become narrow called Isthmus.</a:t>
            </a:r>
          </a:p>
          <a:p>
            <a:pPr algn="just">
              <a:buNone/>
            </a:pPr>
            <a:r>
              <a:rPr lang="en-US" sz="2800" b="1" dirty="0" smtClean="0"/>
              <a:t>The oviducts are divided in to four anatomical regions:</a:t>
            </a:r>
          </a:p>
          <a:p>
            <a:pPr algn="just">
              <a:buNone/>
            </a:pPr>
            <a:r>
              <a:rPr lang="en-US" sz="2800" b="1" dirty="0" smtClean="0"/>
              <a:t>_Infundibulum: </a:t>
            </a:r>
            <a:r>
              <a:rPr lang="en-US" sz="2800" dirty="0" smtClean="0"/>
              <a:t>the open end is finger like projection called Fimbria, facing the ovulated site during ovulation.</a:t>
            </a:r>
          </a:p>
          <a:p>
            <a:pPr algn="just">
              <a:buNone/>
            </a:pPr>
            <a:r>
              <a:rPr lang="en-US" sz="2800" b="1" dirty="0" smtClean="0"/>
              <a:t>_Ampulla          :</a:t>
            </a:r>
            <a:r>
              <a:rPr lang="en-US" sz="2800" dirty="0" smtClean="0"/>
              <a:t> location of fertilization.</a:t>
            </a:r>
          </a:p>
          <a:p>
            <a:pPr algn="just">
              <a:buNone/>
            </a:pPr>
            <a:r>
              <a:rPr lang="en-US" sz="2800" b="1" dirty="0" smtClean="0"/>
              <a:t>_Isthmus            : </a:t>
            </a:r>
            <a:r>
              <a:rPr lang="en-US" sz="2800" dirty="0" smtClean="0"/>
              <a:t>the narrow portion between the ampulla and uterus.</a:t>
            </a:r>
          </a:p>
          <a:p>
            <a:pPr algn="just">
              <a:buNone/>
            </a:pPr>
            <a:r>
              <a:rPr lang="en-US" sz="2800" b="1" dirty="0" smtClean="0"/>
              <a:t>_Intramural region: pass</a:t>
            </a:r>
            <a:r>
              <a:rPr lang="en-US" sz="2800" dirty="0" smtClean="0"/>
              <a:t> through the uterine wall to open in to the lumen of the uterus.</a:t>
            </a:r>
            <a:r>
              <a:rPr lang="en-US" sz="2800" b="1" dirty="0" smtClean="0"/>
              <a:t>  </a:t>
            </a:r>
            <a:endParaRPr lang="en-GB"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GB" dirty="0"/>
          </a:p>
        </p:txBody>
      </p:sp>
      <p:pic>
        <p:nvPicPr>
          <p:cNvPr id="4" name="Picture 6" descr="The fallopian tube stretches between the uterus and the ovary and is where the egg fertilized the egg. The fallopian tube nourishes and carries the fertilized egg to the uterus."/>
          <p:cNvPicPr>
            <a:picLocks noGrp="1" noChangeAspect="1" noChangeArrowheads="1"/>
          </p:cNvPicPr>
          <p:nvPr>
            <p:ph idx="1"/>
          </p:nvPr>
        </p:nvPicPr>
        <p:blipFill>
          <a:blip r:embed="rId2"/>
          <a:srcRect/>
          <a:stretch>
            <a:fillRect/>
          </a:stretch>
        </p:blipFill>
        <p:spPr bwMode="auto">
          <a:xfrm>
            <a:off x="457200" y="0"/>
            <a:ext cx="3962400" cy="2971800"/>
          </a:xfrm>
          <a:prstGeom prst="rect">
            <a:avLst/>
          </a:prstGeom>
          <a:noFill/>
        </p:spPr>
      </p:pic>
      <p:pic>
        <p:nvPicPr>
          <p:cNvPr id="5" name="Picture 4" descr="ft2"/>
          <p:cNvPicPr>
            <a:picLocks noChangeAspect="1" noChangeArrowheads="1"/>
          </p:cNvPicPr>
          <p:nvPr/>
        </p:nvPicPr>
        <p:blipFill>
          <a:blip r:embed="rId3"/>
          <a:srcRect/>
          <a:stretch>
            <a:fillRect/>
          </a:stretch>
        </p:blipFill>
        <p:spPr bwMode="auto">
          <a:xfrm>
            <a:off x="1066800" y="3048000"/>
            <a:ext cx="6705600" cy="3810000"/>
          </a:xfrm>
          <a:prstGeom prst="rect">
            <a:avLst/>
          </a:prstGeom>
          <a:noFill/>
          <a:ln w="9525">
            <a:noFill/>
            <a:miter lim="800000"/>
            <a:headEnd/>
            <a:tailEnd/>
          </a:ln>
        </p:spPr>
      </p:pic>
      <p:pic>
        <p:nvPicPr>
          <p:cNvPr id="8" name="Picture 4" descr="Ovulation comes from maturation of eggs in the ovaries and can be detected by ovulation pain, ovulation charts, or ovulation predictor kits."/>
          <p:cNvPicPr>
            <a:picLocks noChangeAspect="1" noChangeArrowheads="1"/>
          </p:cNvPicPr>
          <p:nvPr/>
        </p:nvPicPr>
        <p:blipFill>
          <a:blip r:embed="rId4"/>
          <a:srcRect/>
          <a:stretch>
            <a:fillRect/>
          </a:stretch>
        </p:blipFill>
        <p:spPr bwMode="auto">
          <a:xfrm>
            <a:off x="4572000" y="0"/>
            <a:ext cx="4419600" cy="2971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GB" dirty="0"/>
          </a:p>
        </p:txBody>
      </p:sp>
      <p:sp>
        <p:nvSpPr>
          <p:cNvPr id="3" name="Content Placeholder 2"/>
          <p:cNvSpPr>
            <a:spLocks noGrp="1"/>
          </p:cNvSpPr>
          <p:nvPr>
            <p:ph idx="1"/>
          </p:nvPr>
        </p:nvSpPr>
        <p:spPr>
          <a:xfrm>
            <a:off x="228600" y="228600"/>
            <a:ext cx="8686800" cy="6400800"/>
          </a:xfrm>
        </p:spPr>
        <p:txBody>
          <a:bodyPr>
            <a:normAutofit lnSpcReduction="10000"/>
          </a:bodyPr>
          <a:lstStyle/>
          <a:p>
            <a:pPr>
              <a:buNone/>
            </a:pPr>
            <a:r>
              <a:rPr lang="en-US" sz="2800" dirty="0" smtClean="0"/>
              <a:t>Their walls of oviducts composed of :</a:t>
            </a:r>
          </a:p>
          <a:p>
            <a:pPr algn="just">
              <a:buNone/>
            </a:pPr>
            <a:r>
              <a:rPr lang="en-US" sz="2800" dirty="0" smtClean="0"/>
              <a:t>_The wall of oviduct consist of a folded mucosa, has numerous branching, longitudinal folds that are most prominent in the ampulla, these mucosal folds become smaller in the segment of the tube closer to the uterus.</a:t>
            </a:r>
          </a:p>
          <a:p>
            <a:pPr algn="just">
              <a:buNone/>
            </a:pPr>
            <a:r>
              <a:rPr lang="en-US" sz="2800" dirty="0" smtClean="0"/>
              <a:t>_The epithelium (simple columnar epithelium) contains two interspersed, functionally important cell types:</a:t>
            </a:r>
          </a:p>
          <a:p>
            <a:pPr algn="just">
              <a:buNone/>
            </a:pPr>
            <a:r>
              <a:rPr lang="en-US" sz="2800" dirty="0" smtClean="0"/>
              <a:t>Ciliated cells and darker staining secretory cells, or peg cells, whose apical ends typically bulge into the lumen which produce glycoprotein's and nutritive and lubricating fluid covering the epithelium, the cilia beat toward the uterus, causing movement of the viscous liquid that covers the epithelial surface.</a:t>
            </a:r>
          </a:p>
          <a:p>
            <a:pPr algn="just">
              <a:buNone/>
            </a:pPr>
            <a:r>
              <a:rPr lang="en-US" sz="2800" dirty="0" smtClean="0"/>
              <a:t>_A thick muscular is with somewhat interwoven circular (or spiral) and longitudinal layers of smooth muscle, this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
          </a:xfrm>
        </p:spPr>
        <p:txBody>
          <a:bodyPr>
            <a:normAutofit fontScale="90000"/>
          </a:bodyPr>
          <a:lstStyle/>
          <a:p>
            <a:endParaRPr lang="en-GB" dirty="0"/>
          </a:p>
        </p:txBody>
      </p:sp>
      <p:sp>
        <p:nvSpPr>
          <p:cNvPr id="3" name="Content Placeholder 2"/>
          <p:cNvSpPr>
            <a:spLocks noGrp="1"/>
          </p:cNvSpPr>
          <p:nvPr>
            <p:ph idx="1"/>
          </p:nvPr>
        </p:nvSpPr>
        <p:spPr>
          <a:xfrm>
            <a:off x="228600" y="381000"/>
            <a:ext cx="8763000" cy="6324600"/>
          </a:xfrm>
        </p:spPr>
        <p:txBody>
          <a:bodyPr>
            <a:normAutofit/>
          </a:bodyPr>
          <a:lstStyle/>
          <a:p>
            <a:pPr algn="just">
              <a:buNone/>
            </a:pPr>
            <a:r>
              <a:rPr lang="en-US" sz="2800" dirty="0" smtClean="0"/>
              <a:t>Layer contracts to move the embryo toward the uterus and its mucosa facilitate sperm and oocyte movement, and provides a nutritive and protective environment for fertilization and early embryonic development.</a:t>
            </a:r>
          </a:p>
          <a:p>
            <a:pPr algn="just">
              <a:buNone/>
            </a:pPr>
            <a:r>
              <a:rPr lang="en-US" sz="2800" dirty="0" smtClean="0"/>
              <a:t>_The serosa composed of simple squamous epithelium, the loose c.t between the serosa and the muscular is contains many blood vessels and nerve fibers.</a:t>
            </a:r>
          </a:p>
          <a:p>
            <a:pPr algn="ctr">
              <a:buNone/>
            </a:pPr>
            <a:endParaRPr lang="en-US" sz="2800" dirty="0" smtClean="0"/>
          </a:p>
          <a:p>
            <a:pPr algn="ctr">
              <a:buNone/>
            </a:pPr>
            <a:endParaRPr lang="en-GB" sz="2800" dirty="0"/>
          </a:p>
        </p:txBody>
      </p:sp>
      <p:pic>
        <p:nvPicPr>
          <p:cNvPr id="4" name="Picture 8"/>
          <p:cNvPicPr>
            <a:picLocks noChangeArrowheads="1"/>
          </p:cNvPicPr>
          <p:nvPr/>
        </p:nvPicPr>
        <p:blipFill>
          <a:blip r:embed="rId2"/>
          <a:srcRect l="9998" r="6999"/>
          <a:stretch>
            <a:fillRect/>
          </a:stretch>
        </p:blipFill>
        <p:spPr bwMode="auto">
          <a:xfrm>
            <a:off x="1219200" y="3505200"/>
            <a:ext cx="7391400" cy="3352800"/>
          </a:xfrm>
          <a:prstGeom prst="rect">
            <a:avLst/>
          </a:prstGeom>
          <a:noFill/>
          <a:ln w="12700">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subTnLst>
                                    <p:animClr>
                                      <p:cBhvr override="childStyle">
                                        <p:cTn dur="1" fill="hold" display="0" masterRel="nextClick" afterEffect="1"/>
                                        <p:tgtEl>
                                          <p:spTgt spid="4"/>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524</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Corpus luteum</vt:lpstr>
      <vt:lpstr>Slide 2</vt:lpstr>
      <vt:lpstr>Uterine tube(oviducts)</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luteum</dc:title>
  <dc:creator>fteen</dc:creator>
  <cp:lastModifiedBy>Maher Fattouh</cp:lastModifiedBy>
  <cp:revision>2</cp:revision>
  <dcterms:created xsi:type="dcterms:W3CDTF">2006-08-16T00:00:00Z</dcterms:created>
  <dcterms:modified xsi:type="dcterms:W3CDTF">2019-01-08T19:45:09Z</dcterms:modified>
</cp:coreProperties>
</file>